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7" r:id="rId4"/>
    <p:sldId id="259" r:id="rId5"/>
    <p:sldId id="262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728" autoAdjust="0"/>
  </p:normalViewPr>
  <p:slideViewPr>
    <p:cSldViewPr>
      <p:cViewPr>
        <p:scale>
          <a:sx n="75" d="100"/>
          <a:sy n="75" d="100"/>
        </p:scale>
        <p:origin x="-1548" y="-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1698" y="-54"/>
      </p:cViewPr>
      <p:guideLst>
        <p:guide orient="horz" pos="2928"/>
        <p:guide pos="220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55" cy="465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99" tIns="46599" rIns="93199" bIns="4659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3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45" y="0"/>
            <a:ext cx="3038155" cy="465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99" tIns="46599" rIns="93199" bIns="4659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925"/>
            <a:ext cx="3038155" cy="465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99" tIns="46599" rIns="93199" bIns="4659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45" y="8830925"/>
            <a:ext cx="3038155" cy="465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99" tIns="46599" rIns="93199" bIns="4659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93342C6D-AA2E-4C52-98AD-18398D71B6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22628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47590" cy="460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812" y="0"/>
            <a:ext cx="3047590" cy="460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0563"/>
            <a:ext cx="4705350" cy="3530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3648" y="4448244"/>
            <a:ext cx="5183104" cy="414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19454"/>
            <a:ext cx="3047590" cy="460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812" y="8819454"/>
            <a:ext cx="3047590" cy="460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E27E20B-8A68-4071-9A12-036003592E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94380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6BD80F-75D8-40C5-9CC0-3B59DC850D4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E69D5C-70F2-4B54-89DB-A4076696C0A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A79BCA-5C37-456B-8DB7-4E256F4BB82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58183C-7892-4BCB-8FE3-DA448B964D06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72810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2811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9EAB6E-51AF-4EA7-89A2-63DE4895E4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E25FC-906D-44EC-8474-9C30C5BE43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1A0D4-47F7-4555-B4B8-D563E1B965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B2AAA-85C7-4729-A1CC-872560DC8B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07941-4F48-408F-955E-A2619010BF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A5F5B-62DF-471F-B9E1-8BAC43647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48854-7E3D-4004-AB6D-3E5BF97B6F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B2FA4-12D1-4082-A125-C896FD0ED8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4F915-DE51-4264-A51B-5E247BB7AB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F41D3-39F5-4DDF-A827-BA1D90ED1A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87AA6-37DF-4CB0-A815-92E9BBDDDD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8263"/>
            <a:ext cx="8915400" cy="6713537"/>
            <a:chOff x="0" y="43"/>
            <a:chExt cx="5616" cy="4229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43"/>
              <a:ext cx="408" cy="4229"/>
              <a:chOff x="0" y="43"/>
              <a:chExt cx="5760" cy="4229"/>
            </a:xfrm>
          </p:grpSpPr>
          <p:sp>
            <p:nvSpPr>
              <p:cNvPr id="1038" name="Line 4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" name="Line 5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" name="Line 6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" name="Line 7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2" name="Line 8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3" name="Line 9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" name="Line 10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" name="Line 11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6" name="Line 12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7" name="Line 13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8" name="Line 14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9" name="Line 15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0" name="Line 16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1" name="Line 17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" name="Line 18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3" name="Line 19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4" name="Line 20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" name="Line 21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" name="Line 22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" name="Line 23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" name="Line 24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" name="Line 25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" name="Line 26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1" name="Line 27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2" name="Line 28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3" name="Line 29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4" name="Line 30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5" name="Line 31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6" name="Line 32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7" name="Line 33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8" name="Line 34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9" name="Line 35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0" name="Line 36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1" name="Line 37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2" name="Line 38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3" name="Line 39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4" name="Line 40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" name="Line 41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6" name="Line 42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7" name="Line 43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8" name="Line 44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9" name="Line 45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0" name="Line 46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1" name="Line 47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2" name="Line 48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3" name="Line 49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4" name="Line 50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" name="Line 51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6" name="Line 52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7" name="Line 53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8" name="Line 54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9" name="Line 55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0" name="Line 56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" name="Line 57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" name="Line 58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3" name="Line 59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4" name="Line 60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5" name="Line 61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" name="Line 62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7" name="Line 63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8" name="Line 64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9" name="Line 65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0" name="Line 66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1" name="Line 67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2" name="Line 68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3" name="Line 69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4" name="Line 70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5" name="Line 71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" name="Line 72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7" name="Line 73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8" name="Line 74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9" name="Line 75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0" name="Line 76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1" name="Line 77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2" name="Line 78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3" name="Line 79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4" name="Line 80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5" name="Line 81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" name="Line 82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7" name="Line 83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8" name="Line 84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9" name="Line 85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0" name="Line 86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1" name="Line 87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2" name="Line 88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3" name="Line 89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4" name="Line 90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5" name="Line 91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" name="Line 92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" name="Line 93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" name="Line 94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" name="Line 95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" name="Line 96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" name="Line 97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" name="Line 98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" name="Line 99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" name="Line 100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" name="Line 101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3" name="Group 102"/>
            <p:cNvGrpSpPr>
              <a:grpSpLocks/>
            </p:cNvGrpSpPr>
            <p:nvPr userDrawn="1"/>
          </p:nvGrpSpPr>
          <p:grpSpPr bwMode="auto">
            <a:xfrm>
              <a:off x="400" y="205"/>
              <a:ext cx="5216" cy="1123"/>
              <a:chOff x="400" y="205"/>
              <a:chExt cx="5216" cy="1123"/>
            </a:xfrm>
          </p:grpSpPr>
          <p:sp>
            <p:nvSpPr>
              <p:cNvPr id="1034" name="Rectangle 103"/>
              <p:cNvSpPr>
                <a:spLocks noChangeArrowheads="1"/>
              </p:cNvSpPr>
              <p:nvPr userDrawn="1"/>
            </p:nvSpPr>
            <p:spPr bwMode="auto">
              <a:xfrm>
                <a:off x="557" y="205"/>
                <a:ext cx="313" cy="91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" name="Rectangle 104"/>
              <p:cNvSpPr>
                <a:spLocks noChangeArrowheads="1"/>
              </p:cNvSpPr>
              <p:nvPr userDrawn="1"/>
            </p:nvSpPr>
            <p:spPr bwMode="auto">
              <a:xfrm>
                <a:off x="400" y="288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" name="Rectangle 105"/>
              <p:cNvSpPr>
                <a:spLocks noChangeArrowheads="1"/>
              </p:cNvSpPr>
              <p:nvPr userDrawn="1"/>
            </p:nvSpPr>
            <p:spPr bwMode="auto">
              <a:xfrm>
                <a:off x="4599" y="1115"/>
                <a:ext cx="929" cy="213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Rectangle 106"/>
              <p:cNvSpPr>
                <a:spLocks noChangeArrowheads="1"/>
              </p:cNvSpPr>
              <p:nvPr userDrawn="1"/>
            </p:nvSpPr>
            <p:spPr bwMode="auto">
              <a:xfrm>
                <a:off x="2049" y="1211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88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89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90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3D655E0F-EE0E-4EBD-A59E-A9B63E14CA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artisticMarker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1219199" y="1143000"/>
            <a:ext cx="838199" cy="9207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1066800"/>
            <a:ext cx="6705600" cy="11636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600" dirty="0" smtClean="0">
                <a:latin typeface="Arial Black" pitchFamily="34" charset="0"/>
              </a:rPr>
              <a:t>Fort Ord Reuse Authority </a:t>
            </a:r>
            <a:br>
              <a:rPr lang="en-US" sz="3600" dirty="0" smtClean="0">
                <a:latin typeface="Arial Black" pitchFamily="34" charset="0"/>
              </a:rPr>
            </a:br>
            <a:r>
              <a:rPr lang="en-US" sz="3600" dirty="0" smtClean="0">
                <a:latin typeface="Arial Black" pitchFamily="34" charset="0"/>
              </a:rPr>
              <a:t>Board of Directors</a:t>
            </a:r>
            <a:br>
              <a:rPr lang="en-US" sz="3600" dirty="0" smtClean="0">
                <a:latin typeface="Arial Black" pitchFamily="34" charset="0"/>
              </a:rPr>
            </a:br>
            <a:r>
              <a:rPr lang="en-US" sz="3600" dirty="0" smtClean="0">
                <a:latin typeface="Arial Black" pitchFamily="34" charset="0"/>
              </a:rPr>
              <a:t/>
            </a:r>
            <a:br>
              <a:rPr lang="en-US" sz="3600" dirty="0" smtClean="0">
                <a:latin typeface="Arial Black" pitchFamily="34" charset="0"/>
              </a:rPr>
            </a:br>
            <a:r>
              <a:rPr lang="en-US" sz="1800" b="1" dirty="0" smtClean="0">
                <a:latin typeface="Arial Black" pitchFamily="34" charset="0"/>
              </a:rPr>
              <a:t>May 10, 2013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99920" y="3608070"/>
            <a:ext cx="6400800" cy="121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dirty="0" smtClean="0">
                <a:latin typeface="Arial Black" pitchFamily="34" charset="0"/>
              </a:rPr>
              <a:t>DRAFT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dirty="0" smtClean="0">
                <a:latin typeface="Arial Black" pitchFamily="34" charset="0"/>
              </a:rPr>
              <a:t>PRELIMINARY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dirty="0" smtClean="0">
                <a:latin typeface="Arial Black" pitchFamily="34" charset="0"/>
              </a:rPr>
              <a:t>OPERATING BUDGET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dirty="0" smtClean="0">
                <a:latin typeface="Arial Black" pitchFamily="34" charset="0"/>
              </a:rPr>
              <a:t>FY 2013-2014</a:t>
            </a:r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1905000" y="304800"/>
            <a:ext cx="5486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tx2"/>
                </a:solidFill>
                <a:latin typeface="Arial Black" pitchFamily="34" charset="0"/>
              </a:rPr>
              <a:t>Presentation to the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8610600" cy="7620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Arial Black" pitchFamily="34" charset="0"/>
              </a:rPr>
              <a:t>FY 2013-2014 Operating Budget</a:t>
            </a:r>
            <a:r>
              <a:rPr lang="en-US" sz="3600" dirty="0" smtClean="0">
                <a:latin typeface="Arial Black" pitchFamily="34" charset="0"/>
              </a:rPr>
              <a:t> </a:t>
            </a:r>
            <a:r>
              <a:rPr lang="en-US" sz="4000" dirty="0" smtClean="0">
                <a:latin typeface="Arial Black" pitchFamily="34" charset="0"/>
              </a:rPr>
              <a:t>Summary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76400"/>
            <a:ext cx="8686800" cy="4800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b="1" dirty="0" smtClean="0">
              <a:latin typeface="Arial Black" pitchFamily="34" charset="0"/>
            </a:endParaRPr>
          </a:p>
          <a:p>
            <a:pPr eaLnBrk="1" hangingPunct="1"/>
            <a:r>
              <a:rPr lang="en-US" sz="2400" b="1" dirty="0" smtClean="0">
                <a:latin typeface="Arial Black" pitchFamily="34" charset="0"/>
                <a:cs typeface="Aharoni" pitchFamily="2" charset="-79"/>
              </a:rPr>
              <a:t>Revenues and </a:t>
            </a:r>
            <a:r>
              <a:rPr lang="en-US" sz="2400" b="1" dirty="0">
                <a:latin typeface="Arial Black" pitchFamily="34" charset="0"/>
                <a:cs typeface="Aharoni" pitchFamily="2" charset="-79"/>
              </a:rPr>
              <a:t>expenditures (including CIP, ESCA) </a:t>
            </a:r>
            <a:r>
              <a:rPr lang="en-US" sz="2400" b="1" dirty="0" smtClean="0">
                <a:latin typeface="Arial Black" pitchFamily="34" charset="0"/>
                <a:cs typeface="Aharoni" pitchFamily="2" charset="-79"/>
              </a:rPr>
              <a:t>presented on a single chart to provide</a:t>
            </a:r>
            <a:r>
              <a:rPr lang="en-US" sz="2400" b="1" dirty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2400" b="1" dirty="0" smtClean="0">
                <a:latin typeface="Arial Black" pitchFamily="34" charset="0"/>
                <a:cs typeface="Aharoni" pitchFamily="2" charset="-79"/>
              </a:rPr>
              <a:t>overall illustration</a:t>
            </a:r>
            <a:r>
              <a:rPr lang="en-US" sz="2400" b="1" dirty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2400" b="1" dirty="0" smtClean="0">
                <a:latin typeface="Arial Black" pitchFamily="34" charset="0"/>
                <a:cs typeface="Aharoni" pitchFamily="2" charset="-79"/>
              </a:rPr>
              <a:t>(this presentation format developed with Finance Committee concurrence in 2008)</a:t>
            </a:r>
          </a:p>
          <a:p>
            <a:pPr eaLnBrk="1" hangingPunct="1"/>
            <a:r>
              <a:rPr lang="en-US" sz="2400" b="1" dirty="0" smtClean="0">
                <a:latin typeface="Arial Black" pitchFamily="34" charset="0"/>
                <a:cs typeface="Aharoni" pitchFamily="2" charset="-79"/>
              </a:rPr>
              <a:t>Finance Committee review on April 2 and 25 and recommends approval pending CIP determination (CFD/land sale revenue and project placement)</a:t>
            </a:r>
          </a:p>
          <a:p>
            <a:pPr eaLnBrk="1" hangingPunct="1"/>
            <a:r>
              <a:rPr lang="en-US" sz="2400" b="1" dirty="0" smtClean="0">
                <a:latin typeface="Arial Black" pitchFamily="34" charset="0"/>
                <a:cs typeface="Aharoni" pitchFamily="2" charset="-79"/>
              </a:rPr>
              <a:t>FY 13-14 budget revenue/expense balanced		</a:t>
            </a:r>
            <a:endParaRPr lang="en-US" sz="1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19100" y="558800"/>
            <a:ext cx="8610600" cy="381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 Black" pitchFamily="34" charset="0"/>
              </a:rPr>
              <a:t>FY 2013-2014 Preliminary Budget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03265219"/>
              </p:ext>
            </p:extLst>
          </p:nvPr>
        </p:nvGraphicFramePr>
        <p:xfrm>
          <a:off x="304800" y="939800"/>
          <a:ext cx="8610600" cy="5613400"/>
        </p:xfrm>
        <a:graphic>
          <a:graphicData uri="http://schemas.openxmlformats.org/presentationml/2006/ole">
            <p:oleObj spid="_x0000_s1031" name="Worksheet" r:id="rId3" imgW="18432791" imgH="11407086" progId="Excel.Sheet.12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838200"/>
            <a:ext cx="7467600" cy="8382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latin typeface="Arial Black" pitchFamily="34" charset="0"/>
              </a:rPr>
              <a:t>FY 2013-2014</a:t>
            </a:r>
            <a:r>
              <a:rPr lang="en-US" sz="2800" dirty="0" smtClean="0">
                <a:latin typeface="Arial Black" pitchFamily="34" charset="0"/>
              </a:rPr>
              <a:t> </a:t>
            </a:r>
            <a:br>
              <a:rPr lang="en-US" sz="2800" dirty="0" smtClean="0">
                <a:latin typeface="Arial Black" pitchFamily="34" charset="0"/>
              </a:rPr>
            </a:br>
            <a:r>
              <a:rPr lang="en-US" sz="4000" dirty="0" smtClean="0">
                <a:latin typeface="Arial Black" pitchFamily="34" charset="0"/>
              </a:rPr>
              <a:t>Salaries and Benefits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514600"/>
            <a:ext cx="8610600" cy="38100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 typeface="Wingdings" pitchFamily="2" charset="2"/>
              <a:buChar char="u"/>
            </a:pPr>
            <a:r>
              <a:rPr lang="en-US" sz="3200" b="1" dirty="0" smtClean="0">
                <a:latin typeface="Arial" pitchFamily="34" charset="0"/>
              </a:rPr>
              <a:t>Staffing at current level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u"/>
            </a:pPr>
            <a:r>
              <a:rPr lang="en-US" sz="3200" b="1" dirty="0" smtClean="0">
                <a:latin typeface="Arial" pitchFamily="34" charset="0"/>
              </a:rPr>
              <a:t>Salary/benefits adjustments to Executive Committee on June 5, FORA Board on June 21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u"/>
            </a:pPr>
            <a:r>
              <a:rPr lang="en-US" sz="3200" b="1" dirty="0" smtClean="0">
                <a:latin typeface="Arial" pitchFamily="34" charset="0"/>
              </a:rPr>
              <a:t>Adjustments may include: COLA, salary step advances, and benefits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838200"/>
            <a:ext cx="7772400" cy="8382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latin typeface="Arial Black" pitchFamily="34" charset="0"/>
              </a:rPr>
              <a:t>Steps to finalize the Budget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556815" y="2248218"/>
            <a:ext cx="8512969" cy="3702050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Conclude CIP revenues and expenses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Include Executive Committee’s recommendation regarding Salary/Benefits 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FY 13-14 Preliminary Budget to FORA Board in June</a:t>
            </a:r>
          </a:p>
          <a:p>
            <a:pPr marL="514350" indent="-514350" eaLnBrk="1" hangingPunct="1">
              <a:buFont typeface="+mj-lt"/>
              <a:buAutoNum type="arabicPeriod"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2209800" y="5787392"/>
            <a:ext cx="5029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anchor="b"/>
          <a:lstStyle/>
          <a:p>
            <a:pPr algn="ctr">
              <a:lnSpc>
                <a:spcPct val="85000"/>
              </a:lnSpc>
            </a:pPr>
            <a:r>
              <a:rPr lang="en-US" dirty="0">
                <a:solidFill>
                  <a:schemeClr val="tx2"/>
                </a:solidFill>
                <a:latin typeface="Arial Black" pitchFamily="34" charset="0"/>
              </a:rPr>
              <a:t>Q &amp; A</a:t>
            </a:r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889000" y="5907088"/>
            <a:ext cx="78486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aight Edge">
  <a:themeElements>
    <a:clrScheme name="Straight Edge 2">
      <a:dk1>
        <a:srgbClr val="003366"/>
      </a:dk1>
      <a:lt1>
        <a:srgbClr val="FFFFFF"/>
      </a:lt1>
      <a:dk2>
        <a:srgbClr val="003366"/>
      </a:dk2>
      <a:lt2>
        <a:srgbClr val="E3E2C7"/>
      </a:lt2>
      <a:accent1>
        <a:srgbClr val="CCCC99"/>
      </a:accent1>
      <a:accent2>
        <a:srgbClr val="003366"/>
      </a:accent2>
      <a:accent3>
        <a:srgbClr val="FFFFFF"/>
      </a:accent3>
      <a:accent4>
        <a:srgbClr val="002A56"/>
      </a:accent4>
      <a:accent5>
        <a:srgbClr val="E2E2CA"/>
      </a:accent5>
      <a:accent6>
        <a:srgbClr val="002D5C"/>
      </a:accent6>
      <a:hlink>
        <a:srgbClr val="003366"/>
      </a:hlink>
      <a:folHlink>
        <a:srgbClr val="800000"/>
      </a:folHlink>
    </a:clrScheme>
    <a:fontScheme name="Straight Edg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2834</TotalTime>
  <Words>139</Words>
  <Application>Microsoft Office PowerPoint</Application>
  <PresentationFormat>On-screen Show (4:3)</PresentationFormat>
  <Paragraphs>25</Paragraphs>
  <Slides>5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Straight Edge</vt:lpstr>
      <vt:lpstr>Worksheet</vt:lpstr>
      <vt:lpstr> Fort Ord Reuse Authority  Board of Directors  May 10, 2013</vt:lpstr>
      <vt:lpstr>FY 2013-2014 Operating Budget Summary</vt:lpstr>
      <vt:lpstr>Slide 3</vt:lpstr>
      <vt:lpstr>FY 2013-2014  Salaries and Benefits</vt:lpstr>
      <vt:lpstr>Steps to finalize the Budget</vt:lpstr>
    </vt:vector>
  </TitlesOfParts>
  <Company>FORA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to the Fort Ord Reuse Authority Board of Directors June 9, 2006</dc:title>
  <dc:creator>Crissy Maras</dc:creator>
  <cp:lastModifiedBy>jen</cp:lastModifiedBy>
  <cp:revision>110</cp:revision>
  <cp:lastPrinted>2013-05-10T19:06:18Z</cp:lastPrinted>
  <dcterms:created xsi:type="dcterms:W3CDTF">2006-06-08T17:09:55Z</dcterms:created>
  <dcterms:modified xsi:type="dcterms:W3CDTF">2013-05-10T20:13:25Z</dcterms:modified>
</cp:coreProperties>
</file>